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56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lt2"/>
              </a:buClr>
              <a:buSzPct val="100000"/>
              <a:buChar char="●"/>
              <a:defRPr sz="1800">
                <a:solidFill>
                  <a:schemeClr val="lt2"/>
                </a:solidFill>
              </a:defRPr>
            </a:lvl1pPr>
            <a:lvl2pPr lvl="1">
              <a:lnSpc>
                <a:spcPct val="115000"/>
              </a:lnSpc>
              <a:spcBef>
                <a:spcPts val="0"/>
              </a:spcBef>
              <a:spcAft>
                <a:spcPts val="1600"/>
              </a:spcAft>
              <a:buClr>
                <a:schemeClr val="lt2"/>
              </a:buClr>
              <a:buChar char="○"/>
              <a:defRPr>
                <a:solidFill>
                  <a:schemeClr val="lt2"/>
                </a:solidFill>
              </a:defRPr>
            </a:lvl2pPr>
            <a:lvl3pPr lvl="2">
              <a:lnSpc>
                <a:spcPct val="115000"/>
              </a:lnSpc>
              <a:spcBef>
                <a:spcPts val="0"/>
              </a:spcBef>
              <a:spcAft>
                <a:spcPts val="1600"/>
              </a:spcAft>
              <a:buClr>
                <a:schemeClr val="lt2"/>
              </a:buClr>
              <a:buChar char="■"/>
              <a:defRPr>
                <a:solidFill>
                  <a:schemeClr val="lt2"/>
                </a:solidFill>
              </a:defRPr>
            </a:lvl3pPr>
            <a:lvl4pPr lvl="3">
              <a:lnSpc>
                <a:spcPct val="115000"/>
              </a:lnSpc>
              <a:spcBef>
                <a:spcPts val="0"/>
              </a:spcBef>
              <a:spcAft>
                <a:spcPts val="1600"/>
              </a:spcAft>
              <a:buClr>
                <a:schemeClr val="lt2"/>
              </a:buClr>
              <a:buChar char="●"/>
              <a:defRPr>
                <a:solidFill>
                  <a:schemeClr val="lt2"/>
                </a:solidFill>
              </a:defRPr>
            </a:lvl4pPr>
            <a:lvl5pPr lvl="4">
              <a:lnSpc>
                <a:spcPct val="115000"/>
              </a:lnSpc>
              <a:spcBef>
                <a:spcPts val="0"/>
              </a:spcBef>
              <a:spcAft>
                <a:spcPts val="1600"/>
              </a:spcAft>
              <a:buClr>
                <a:schemeClr val="lt2"/>
              </a:buClr>
              <a:buChar char="○"/>
              <a:defRPr>
                <a:solidFill>
                  <a:schemeClr val="lt2"/>
                </a:solidFill>
              </a:defRPr>
            </a:lvl5pPr>
            <a:lvl6pPr lvl="5">
              <a:lnSpc>
                <a:spcPct val="115000"/>
              </a:lnSpc>
              <a:spcBef>
                <a:spcPts val="0"/>
              </a:spcBef>
              <a:spcAft>
                <a:spcPts val="1600"/>
              </a:spcAft>
              <a:buClr>
                <a:schemeClr val="lt2"/>
              </a:buClr>
              <a:buChar char="■"/>
              <a:defRPr>
                <a:solidFill>
                  <a:schemeClr val="lt2"/>
                </a:solidFill>
              </a:defRPr>
            </a:lvl6pPr>
            <a:lvl7pPr lvl="6">
              <a:lnSpc>
                <a:spcPct val="115000"/>
              </a:lnSpc>
              <a:spcBef>
                <a:spcPts val="0"/>
              </a:spcBef>
              <a:spcAft>
                <a:spcPts val="1600"/>
              </a:spcAft>
              <a:buClr>
                <a:schemeClr val="lt2"/>
              </a:buClr>
              <a:buChar char="●"/>
              <a:defRPr>
                <a:solidFill>
                  <a:schemeClr val="lt2"/>
                </a:solidFill>
              </a:defRPr>
            </a:lvl7pPr>
            <a:lvl8pPr lvl="7">
              <a:lnSpc>
                <a:spcPct val="115000"/>
              </a:lnSpc>
              <a:spcBef>
                <a:spcPts val="0"/>
              </a:spcBef>
              <a:spcAft>
                <a:spcPts val="1600"/>
              </a:spcAft>
              <a:buClr>
                <a:schemeClr val="lt2"/>
              </a:buClr>
              <a:buChar char="○"/>
              <a:defRPr>
                <a:solidFill>
                  <a:schemeClr val="lt2"/>
                </a:solidFill>
              </a:defRPr>
            </a:lvl8pPr>
            <a:lvl9pPr lvl="8">
              <a:lnSpc>
                <a:spcPct val="115000"/>
              </a:lnSpc>
              <a:spcBef>
                <a:spcPts val="0"/>
              </a:spcBef>
              <a:spcAft>
                <a:spcPts val="1600"/>
              </a:spcAft>
              <a:buClr>
                <a:schemeClr val="lt2"/>
              </a:buClr>
              <a:buChar char="■"/>
              <a:defRPr>
                <a:solidFill>
                  <a:schemeClr val="lt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206058" y="1273000"/>
            <a:ext cx="8520600" cy="2052600"/>
          </a:xfrm>
          <a:prstGeom prst="rect">
            <a:avLst/>
          </a:prstGeom>
        </p:spPr>
        <p:txBody>
          <a:bodyPr wrap="square" lIns="91425" tIns="91425" rIns="91425" bIns="91425" anchor="b" anchorCtr="0">
            <a:noAutofit/>
          </a:bodyPr>
          <a:lstStyle/>
          <a:p>
            <a:pPr lvl="0" rtl="0">
              <a:spcBef>
                <a:spcPts val="0"/>
              </a:spcBef>
              <a:buNone/>
            </a:pPr>
            <a:r>
              <a:rPr lang="en"/>
              <a:t>G-8 Summit  2016</a:t>
            </a:r>
          </a:p>
        </p:txBody>
      </p:sp>
      <p:sp>
        <p:nvSpPr>
          <p:cNvPr id="55" name="Shape 55"/>
          <p:cNvSpPr txBox="1">
            <a:spLocks noGrp="1"/>
          </p:cNvSpPr>
          <p:nvPr>
            <p:ph type="subTitle" idx="1"/>
          </p:nvPr>
        </p:nvSpPr>
        <p:spPr>
          <a:xfrm>
            <a:off x="206050" y="3386050"/>
            <a:ext cx="8520600" cy="1170300"/>
          </a:xfrm>
          <a:prstGeom prst="rect">
            <a:avLst/>
          </a:prstGeom>
        </p:spPr>
        <p:txBody>
          <a:bodyPr wrap="square" lIns="91425" tIns="91425" rIns="91425" bIns="91425" anchor="t" anchorCtr="0">
            <a:noAutofit/>
          </a:bodyPr>
          <a:lstStyle/>
          <a:p>
            <a:pPr lvl="0" rtl="0">
              <a:spcBef>
                <a:spcPts val="0"/>
              </a:spcBef>
              <a:buNone/>
            </a:pPr>
            <a:r>
              <a:rPr lang="en"/>
              <a:t>By: Roma-Lyon Analysts</a:t>
            </a:r>
          </a:p>
          <a:p>
            <a:pPr lvl="0">
              <a:spcBef>
                <a:spcPts val="0"/>
              </a:spcBef>
              <a:buNone/>
            </a:pPr>
            <a:r>
              <a:rPr lang="en"/>
              <a:t>Simulation Group C</a:t>
            </a:r>
          </a:p>
        </p:txBody>
      </p:sp>
      <p:pic>
        <p:nvPicPr>
          <p:cNvPr id="56" name="Shape 56"/>
          <p:cNvPicPr preferRelativeResize="0"/>
          <p:nvPr/>
        </p:nvPicPr>
        <p:blipFill>
          <a:blip r:embed="rId3">
            <a:alphaModFix/>
          </a:blip>
          <a:stretch>
            <a:fillRect/>
          </a:stretch>
        </p:blipFill>
        <p:spPr>
          <a:xfrm>
            <a:off x="3294775" y="315438"/>
            <a:ext cx="2343150" cy="1952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lgn="ctr">
              <a:spcBef>
                <a:spcPts val="0"/>
              </a:spcBef>
              <a:buNone/>
            </a:pPr>
            <a:r>
              <a:rPr lang="en"/>
              <a:t>When and Where</a:t>
            </a:r>
          </a:p>
        </p:txBody>
      </p:sp>
      <p:pic>
        <p:nvPicPr>
          <p:cNvPr id="118" name="Shape 118" descr="1280px-Flag_of_Germany.svg.png"/>
          <p:cNvPicPr preferRelativeResize="0"/>
          <p:nvPr/>
        </p:nvPicPr>
        <p:blipFill>
          <a:blip r:embed="rId3">
            <a:alphaModFix/>
          </a:blip>
          <a:stretch>
            <a:fillRect/>
          </a:stretch>
        </p:blipFill>
        <p:spPr>
          <a:xfrm>
            <a:off x="2010589" y="1034900"/>
            <a:ext cx="5122822" cy="30736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The Target</a:t>
            </a:r>
          </a:p>
        </p:txBody>
      </p:sp>
      <p:sp>
        <p:nvSpPr>
          <p:cNvPr id="124" name="Shape 124"/>
          <p:cNvSpPr txBox="1">
            <a:spLocks noGrp="1"/>
          </p:cNvSpPr>
          <p:nvPr>
            <p:ph type="body" idx="1"/>
          </p:nvPr>
        </p:nvSpPr>
        <p:spPr>
          <a:xfrm>
            <a:off x="311700" y="1152475"/>
            <a:ext cx="5757900" cy="3416400"/>
          </a:xfrm>
          <a:prstGeom prst="rect">
            <a:avLst/>
          </a:prstGeom>
        </p:spPr>
        <p:txBody>
          <a:bodyPr wrap="square" lIns="91425" tIns="91425" rIns="91425" bIns="91425" anchor="t" anchorCtr="0">
            <a:noAutofit/>
          </a:bodyPr>
          <a:lstStyle/>
          <a:p>
            <a:pPr lvl="0" rtl="0">
              <a:spcBef>
                <a:spcPts val="0"/>
              </a:spcBef>
              <a:buNone/>
            </a:pPr>
            <a:r>
              <a:rPr lang="en"/>
              <a:t>U.S Capitol Building is the main target</a:t>
            </a:r>
          </a:p>
          <a:p>
            <a:pPr lvl="0" rtl="0">
              <a:spcBef>
                <a:spcPts val="0"/>
              </a:spcBef>
              <a:buNone/>
            </a:pPr>
            <a:r>
              <a:rPr lang="en"/>
              <a:t>Secondary target is the United Nations Building in New York City - this target will not be attacked in this plot</a:t>
            </a:r>
          </a:p>
          <a:p>
            <a:pPr lvl="0">
              <a:spcBef>
                <a:spcPts val="0"/>
              </a:spcBef>
              <a:buNone/>
            </a:pPr>
            <a:r>
              <a:rPr lang="en"/>
              <a:t>The attack will begin on April 2, 2016 which is the first day that Congress will be back in session.</a:t>
            </a:r>
          </a:p>
        </p:txBody>
      </p:sp>
      <p:pic>
        <p:nvPicPr>
          <p:cNvPr id="125" name="Shape 125"/>
          <p:cNvPicPr preferRelativeResize="0"/>
          <p:nvPr/>
        </p:nvPicPr>
        <p:blipFill>
          <a:blip r:embed="rId3">
            <a:alphaModFix/>
          </a:blip>
          <a:stretch>
            <a:fillRect/>
          </a:stretch>
        </p:blipFill>
        <p:spPr>
          <a:xfrm>
            <a:off x="6021350" y="71950"/>
            <a:ext cx="3065625" cy="2014225"/>
          </a:xfrm>
          <a:prstGeom prst="rect">
            <a:avLst/>
          </a:prstGeom>
          <a:noFill/>
          <a:ln>
            <a:noFill/>
          </a:ln>
        </p:spPr>
      </p:pic>
      <p:pic>
        <p:nvPicPr>
          <p:cNvPr id="126" name="Shape 126"/>
          <p:cNvPicPr preferRelativeResize="0"/>
          <p:nvPr/>
        </p:nvPicPr>
        <p:blipFill>
          <a:blip r:embed="rId4">
            <a:alphaModFix/>
          </a:blip>
          <a:stretch>
            <a:fillRect/>
          </a:stretch>
        </p:blipFill>
        <p:spPr>
          <a:xfrm>
            <a:off x="4846775" y="2895475"/>
            <a:ext cx="3343675" cy="2177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Evidence for this conclusion</a:t>
            </a:r>
          </a:p>
        </p:txBody>
      </p:sp>
      <p:sp>
        <p:nvSpPr>
          <p:cNvPr id="132" name="Shape 132"/>
          <p:cNvSpPr txBox="1">
            <a:spLocks noGrp="1"/>
          </p:cNvSpPr>
          <p:nvPr>
            <p:ph type="body" idx="1"/>
          </p:nvPr>
        </p:nvSpPr>
        <p:spPr>
          <a:xfrm>
            <a:off x="311700" y="1152475"/>
            <a:ext cx="8914200" cy="3513300"/>
          </a:xfrm>
          <a:prstGeom prst="rect">
            <a:avLst/>
          </a:prstGeom>
        </p:spPr>
        <p:txBody>
          <a:bodyPr wrap="square" lIns="91425" tIns="91425" rIns="91425" bIns="91425" anchor="t" anchorCtr="0">
            <a:noAutofit/>
          </a:bodyPr>
          <a:lstStyle/>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marL="914400" lvl="0" indent="457200">
              <a:spcBef>
                <a:spcPts val="0"/>
              </a:spcBef>
              <a:buNone/>
            </a:pPr>
            <a:r>
              <a:rPr lang="en"/>
              <a:t>					                       House of Reps | Senate  basement</a:t>
            </a:r>
          </a:p>
        </p:txBody>
      </p:sp>
      <p:pic>
        <p:nvPicPr>
          <p:cNvPr id="133" name="Shape 133"/>
          <p:cNvPicPr preferRelativeResize="0"/>
          <p:nvPr/>
        </p:nvPicPr>
        <p:blipFill>
          <a:blip r:embed="rId3">
            <a:alphaModFix/>
          </a:blip>
          <a:stretch>
            <a:fillRect/>
          </a:stretch>
        </p:blipFill>
        <p:spPr>
          <a:xfrm>
            <a:off x="311700" y="1385150"/>
            <a:ext cx="2556849" cy="2283399"/>
          </a:xfrm>
          <a:prstGeom prst="rect">
            <a:avLst/>
          </a:prstGeom>
          <a:noFill/>
          <a:ln>
            <a:noFill/>
          </a:ln>
        </p:spPr>
      </p:pic>
      <p:pic>
        <p:nvPicPr>
          <p:cNvPr id="134" name="Shape 134"/>
          <p:cNvPicPr preferRelativeResize="0"/>
          <p:nvPr/>
        </p:nvPicPr>
        <p:blipFill>
          <a:blip r:embed="rId4">
            <a:alphaModFix/>
          </a:blip>
          <a:stretch>
            <a:fillRect/>
          </a:stretch>
        </p:blipFill>
        <p:spPr>
          <a:xfrm>
            <a:off x="3013450" y="1385150"/>
            <a:ext cx="2856475" cy="2283400"/>
          </a:xfrm>
          <a:prstGeom prst="rect">
            <a:avLst/>
          </a:prstGeom>
          <a:noFill/>
          <a:ln>
            <a:noFill/>
          </a:ln>
        </p:spPr>
      </p:pic>
      <p:pic>
        <p:nvPicPr>
          <p:cNvPr id="135" name="Shape 135"/>
          <p:cNvPicPr preferRelativeResize="0"/>
          <p:nvPr/>
        </p:nvPicPr>
        <p:blipFill>
          <a:blip r:embed="rId5">
            <a:alphaModFix/>
          </a:blip>
          <a:stretch>
            <a:fillRect/>
          </a:stretch>
        </p:blipFill>
        <p:spPr>
          <a:xfrm>
            <a:off x="6069375" y="1152475"/>
            <a:ext cx="1262535" cy="2552700"/>
          </a:xfrm>
          <a:prstGeom prst="rect">
            <a:avLst/>
          </a:prstGeom>
          <a:noFill/>
          <a:ln>
            <a:noFill/>
          </a:ln>
        </p:spPr>
      </p:pic>
      <p:pic>
        <p:nvPicPr>
          <p:cNvPr id="136" name="Shape 136"/>
          <p:cNvPicPr preferRelativeResize="0"/>
          <p:nvPr/>
        </p:nvPicPr>
        <p:blipFill>
          <a:blip r:embed="rId6">
            <a:alphaModFix/>
          </a:blip>
          <a:stretch>
            <a:fillRect/>
          </a:stretch>
        </p:blipFill>
        <p:spPr>
          <a:xfrm>
            <a:off x="7531350" y="1152475"/>
            <a:ext cx="1466850" cy="2552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lgn="ctr">
              <a:spcBef>
                <a:spcPts val="0"/>
              </a:spcBef>
              <a:buNone/>
            </a:pPr>
            <a:r>
              <a:rPr lang="en"/>
              <a:t>Timeline of Major Events </a:t>
            </a:r>
          </a:p>
        </p:txBody>
      </p:sp>
      <p:sp>
        <p:nvSpPr>
          <p:cNvPr id="142" name="Shape 14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pic>
        <p:nvPicPr>
          <p:cNvPr id="143" name="Shape 143"/>
          <p:cNvPicPr preferRelativeResize="0"/>
          <p:nvPr/>
        </p:nvPicPr>
        <p:blipFill>
          <a:blip r:embed="rId3">
            <a:alphaModFix/>
          </a:blip>
          <a:stretch>
            <a:fillRect/>
          </a:stretch>
        </p:blipFill>
        <p:spPr>
          <a:xfrm>
            <a:off x="2568347" y="1638578"/>
            <a:ext cx="4007300" cy="2570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Initial Developments</a:t>
            </a:r>
          </a:p>
        </p:txBody>
      </p:sp>
      <p:sp>
        <p:nvSpPr>
          <p:cNvPr id="149" name="Shape 149"/>
          <p:cNvSpPr txBox="1"/>
          <p:nvPr/>
        </p:nvSpPr>
        <p:spPr>
          <a:xfrm>
            <a:off x="409575" y="1167325"/>
            <a:ext cx="6379200" cy="3675900"/>
          </a:xfrm>
          <a:prstGeom prst="rect">
            <a:avLst/>
          </a:prstGeom>
          <a:noFill/>
          <a:ln>
            <a:noFill/>
          </a:ln>
        </p:spPr>
        <p:txBody>
          <a:bodyPr wrap="square" lIns="91425" tIns="91425" rIns="91425" bIns="91425" anchor="t" anchorCtr="0">
            <a:noAutofit/>
          </a:bodyPr>
          <a:lstStyle/>
          <a:p>
            <a:pPr marL="457200" lvl="0" indent="-342900" rtl="0">
              <a:lnSpc>
                <a:spcPct val="115000"/>
              </a:lnSpc>
              <a:spcBef>
                <a:spcPts val="0"/>
              </a:spcBef>
              <a:spcAft>
                <a:spcPts val="0"/>
              </a:spcAft>
              <a:buClr>
                <a:srgbClr val="999999"/>
              </a:buClr>
              <a:buSzPct val="100000"/>
              <a:buChar char="●"/>
            </a:pPr>
            <a:r>
              <a:rPr lang="en" sz="1800">
                <a:solidFill>
                  <a:srgbClr val="999999"/>
                </a:solidFill>
              </a:rPr>
              <a:t>Some unidentified person asked another unidentified person if he could “find a capable and energetic brothers with many connections and the courage, skill and will to do what must be done.”</a:t>
            </a:r>
          </a:p>
          <a:p>
            <a:pPr marL="914400" lvl="1" indent="-342900" rtl="0">
              <a:lnSpc>
                <a:spcPct val="115000"/>
              </a:lnSpc>
              <a:spcBef>
                <a:spcPts val="0"/>
              </a:spcBef>
              <a:spcAft>
                <a:spcPts val="0"/>
              </a:spcAft>
              <a:buClr>
                <a:srgbClr val="999999"/>
              </a:buClr>
              <a:buSzPct val="100000"/>
              <a:buChar char="○"/>
            </a:pPr>
            <a:r>
              <a:rPr lang="en" sz="1800">
                <a:solidFill>
                  <a:srgbClr val="999999"/>
                </a:solidFill>
              </a:rPr>
              <a:t>He will also organize the big festival </a:t>
            </a:r>
          </a:p>
          <a:p>
            <a:pPr marL="457200" lvl="0" indent="-342900" rtl="0">
              <a:lnSpc>
                <a:spcPct val="115000"/>
              </a:lnSpc>
              <a:spcBef>
                <a:spcPts val="0"/>
              </a:spcBef>
              <a:buClr>
                <a:srgbClr val="999999"/>
              </a:buClr>
              <a:buSzPct val="100000"/>
              <a:buChar char="●"/>
            </a:pPr>
            <a:r>
              <a:rPr lang="en" sz="1800">
                <a:solidFill>
                  <a:srgbClr val="999999"/>
                </a:solidFill>
              </a:rPr>
              <a:t>Contact with Michael McKevitt for the recruitment of “soldiers” for the plot</a:t>
            </a:r>
          </a:p>
          <a:p>
            <a:pPr marL="457200" lvl="0" indent="0" rtl="0">
              <a:spcBef>
                <a:spcPts val="0"/>
              </a:spcBef>
              <a:buNone/>
            </a:pPr>
            <a:endParaRPr sz="1800">
              <a:solidFill>
                <a:srgbClr val="999999"/>
              </a:solidFill>
            </a:endParaRPr>
          </a:p>
          <a:p>
            <a:pPr marL="457200" lvl="0" indent="-342900" rtl="0">
              <a:spcBef>
                <a:spcPts val="0"/>
              </a:spcBef>
              <a:buClr>
                <a:srgbClr val="999999"/>
              </a:buClr>
              <a:buSzPct val="100000"/>
              <a:buChar char="●"/>
            </a:pPr>
            <a:r>
              <a:rPr lang="en" sz="1800">
                <a:solidFill>
                  <a:srgbClr val="999999"/>
                </a:solidFill>
              </a:rPr>
              <a:t>Development of Victor Bout and Basayev with the whereabouts of the “sons” (bombs)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Development with gathering of weapons</a:t>
            </a:r>
          </a:p>
        </p:txBody>
      </p:sp>
      <p:sp>
        <p:nvSpPr>
          <p:cNvPr id="155" name="Shape 155"/>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17500" rtl="0">
              <a:spcBef>
                <a:spcPts val="0"/>
              </a:spcBef>
              <a:spcAft>
                <a:spcPts val="0"/>
              </a:spcAft>
              <a:buClr>
                <a:srgbClr val="B7B7B7"/>
              </a:buClr>
              <a:buSzPct val="100000"/>
              <a:buAutoNum type="arabicPeriod"/>
            </a:pPr>
            <a:r>
              <a:rPr lang="en" sz="1400">
                <a:solidFill>
                  <a:srgbClr val="B7B7B7"/>
                </a:solidFill>
              </a:rPr>
              <a:t>Military transport vehicle was taken at gunpoint</a:t>
            </a:r>
          </a:p>
          <a:p>
            <a:pPr marL="914400" lvl="1" indent="-317500" rtl="0">
              <a:spcBef>
                <a:spcPts val="0"/>
              </a:spcBef>
              <a:spcAft>
                <a:spcPts val="0"/>
              </a:spcAft>
              <a:buClr>
                <a:srgbClr val="B7B7B7"/>
              </a:buClr>
              <a:buSzPct val="100000"/>
            </a:pPr>
            <a:r>
              <a:rPr lang="en">
                <a:solidFill>
                  <a:srgbClr val="B7B7B7"/>
                </a:solidFill>
              </a:rPr>
              <a:t>Men asked to use the radio cause they, so called did not have cellular phones</a:t>
            </a:r>
          </a:p>
          <a:p>
            <a:pPr marL="914400" lvl="1" indent="-317500" rtl="0">
              <a:spcBef>
                <a:spcPts val="0"/>
              </a:spcBef>
              <a:spcAft>
                <a:spcPts val="0"/>
              </a:spcAft>
              <a:buClr>
                <a:srgbClr val="B7B7B7"/>
              </a:buClr>
              <a:buSzPct val="100000"/>
            </a:pPr>
            <a:r>
              <a:rPr lang="en">
                <a:solidFill>
                  <a:srgbClr val="B7B7B7"/>
                </a:solidFill>
              </a:rPr>
              <a:t>They incapacitated the driver and held everyone else at gunpoint</a:t>
            </a:r>
          </a:p>
          <a:p>
            <a:pPr marL="914400" lvl="1" indent="-317500" rtl="0">
              <a:spcBef>
                <a:spcPts val="0"/>
              </a:spcBef>
              <a:spcAft>
                <a:spcPts val="0"/>
              </a:spcAft>
              <a:buClr>
                <a:srgbClr val="B7B7B7"/>
              </a:buClr>
              <a:buSzPct val="100000"/>
            </a:pPr>
            <a:r>
              <a:rPr lang="en">
                <a:solidFill>
                  <a:srgbClr val="B7B7B7"/>
                </a:solidFill>
              </a:rPr>
              <a:t>Hijackers were driving a non-descript rental car</a:t>
            </a:r>
          </a:p>
          <a:p>
            <a:pPr marL="914400" lvl="1" indent="-317500" rtl="0">
              <a:spcBef>
                <a:spcPts val="0"/>
              </a:spcBef>
              <a:spcAft>
                <a:spcPts val="0"/>
              </a:spcAft>
              <a:buClr>
                <a:srgbClr val="B7B7B7"/>
              </a:buClr>
              <a:buSzPct val="100000"/>
            </a:pPr>
            <a:r>
              <a:rPr lang="en">
                <a:solidFill>
                  <a:srgbClr val="B7B7B7"/>
                </a:solidFill>
              </a:rPr>
              <a:t>Transport had c-4 plastic explosives along with long-range-anti-personnel weapons and crowd control munitions</a:t>
            </a:r>
          </a:p>
          <a:p>
            <a:pPr marL="457200" lvl="0" indent="-317500" rtl="0">
              <a:spcBef>
                <a:spcPts val="0"/>
              </a:spcBef>
              <a:spcAft>
                <a:spcPts val="0"/>
              </a:spcAft>
              <a:buClr>
                <a:srgbClr val="B7B7B7"/>
              </a:buClr>
              <a:buSzPct val="100000"/>
              <a:buAutoNum type="arabicPeriod"/>
            </a:pPr>
            <a:r>
              <a:rPr lang="en" sz="1400">
                <a:solidFill>
                  <a:srgbClr val="B7B7B7"/>
                </a:solidFill>
              </a:rPr>
              <a:t>Stolen Plumbing Van in Florida</a:t>
            </a:r>
          </a:p>
          <a:p>
            <a:pPr marL="914400" lvl="1" indent="-317500" rtl="0">
              <a:spcBef>
                <a:spcPts val="0"/>
              </a:spcBef>
              <a:spcAft>
                <a:spcPts val="0"/>
              </a:spcAft>
              <a:buClr>
                <a:srgbClr val="B7B7B7"/>
              </a:buClr>
              <a:buSzPct val="100000"/>
            </a:pPr>
            <a:r>
              <a:rPr lang="en">
                <a:solidFill>
                  <a:srgbClr val="B7B7B7"/>
                </a:solidFill>
              </a:rPr>
              <a:t>Found a car pulled over and vehicle was found to be empty, the Van number was searched   and found to be for Yasin, several blueprints and maps were found, critical info was crossed out</a:t>
            </a:r>
          </a:p>
          <a:p>
            <a:pPr marL="457200" lvl="0" indent="-317500" rtl="0">
              <a:lnSpc>
                <a:spcPct val="100000"/>
              </a:lnSpc>
              <a:spcBef>
                <a:spcPts val="0"/>
              </a:spcBef>
              <a:spcAft>
                <a:spcPts val="0"/>
              </a:spcAft>
              <a:buClr>
                <a:srgbClr val="B7B7B7"/>
              </a:buClr>
              <a:buSzPct val="100000"/>
              <a:buAutoNum type="arabicPeriod"/>
            </a:pPr>
            <a:r>
              <a:rPr lang="en" sz="1400">
                <a:solidFill>
                  <a:srgbClr val="B7B7B7"/>
                </a:solidFill>
              </a:rPr>
              <a:t>Tire marks from a van is seen in an abandoned warehouse in Germany </a:t>
            </a:r>
          </a:p>
          <a:p>
            <a:pPr marL="457200" lvl="0" indent="-317500" rtl="0">
              <a:lnSpc>
                <a:spcPct val="100000"/>
              </a:lnSpc>
              <a:spcBef>
                <a:spcPts val="0"/>
              </a:spcBef>
              <a:spcAft>
                <a:spcPts val="0"/>
              </a:spcAft>
              <a:buClr>
                <a:srgbClr val="B7B7B7"/>
              </a:buClr>
              <a:buSzPct val="100000"/>
              <a:buAutoNum type="arabicPeriod"/>
            </a:pPr>
            <a:r>
              <a:rPr lang="en" sz="1400">
                <a:solidFill>
                  <a:srgbClr val="B7B7B7"/>
                </a:solidFill>
              </a:rPr>
              <a:t>Meetings between Ishii and Endo</a:t>
            </a:r>
          </a:p>
          <a:p>
            <a:pPr marL="914400" lvl="1" indent="-317500" rtl="0">
              <a:lnSpc>
                <a:spcPct val="100000"/>
              </a:lnSpc>
              <a:spcBef>
                <a:spcPts val="0"/>
              </a:spcBef>
              <a:spcAft>
                <a:spcPts val="0"/>
              </a:spcAft>
              <a:buClr>
                <a:srgbClr val="B7B7B7"/>
              </a:buClr>
              <a:buSzPct val="100000"/>
            </a:pPr>
            <a:r>
              <a:rPr lang="en">
                <a:solidFill>
                  <a:srgbClr val="B7B7B7"/>
                </a:solidFill>
              </a:rPr>
              <a:t>Stolen supplies from the University of Tokyo</a:t>
            </a:r>
          </a:p>
          <a:p>
            <a:pPr lvl="0" rtl="0">
              <a:spcBef>
                <a:spcPts val="0"/>
              </a:spcBef>
              <a:spcAft>
                <a:spcPts val="0"/>
              </a:spcAft>
              <a:buNone/>
            </a:pPr>
            <a:endParaRPr>
              <a:solidFill>
                <a:srgbClr val="B7B7B7"/>
              </a:solidFill>
            </a:endParaRPr>
          </a:p>
          <a:p>
            <a:pPr marL="457200" lvl="0" indent="0" rtl="0">
              <a:spcBef>
                <a:spcPts val="0"/>
              </a:spcBef>
              <a:spcAft>
                <a:spcPts val="0"/>
              </a:spcAft>
              <a:buNone/>
            </a:pPr>
            <a:endParaRPr>
              <a:solidFill>
                <a:srgbClr val="B7B7B7"/>
              </a:solidFill>
            </a:endParaRPr>
          </a:p>
          <a:p>
            <a:pPr lvl="0" rtl="0">
              <a:lnSpc>
                <a:spcPct val="100000"/>
              </a:lnSpc>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Men and supplies making it to the U.S. </a:t>
            </a:r>
          </a:p>
        </p:txBody>
      </p:sp>
      <p:sp>
        <p:nvSpPr>
          <p:cNvPr id="161" name="Shape 161"/>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42900" rtl="0">
              <a:lnSpc>
                <a:spcPct val="100000"/>
              </a:lnSpc>
              <a:spcBef>
                <a:spcPts val="0"/>
              </a:spcBef>
              <a:spcAft>
                <a:spcPts val="0"/>
              </a:spcAft>
              <a:buClr>
                <a:srgbClr val="B7B7B7"/>
              </a:buClr>
            </a:pPr>
            <a:r>
              <a:rPr lang="en">
                <a:solidFill>
                  <a:srgbClr val="B7B7B7"/>
                </a:solidFill>
              </a:rPr>
              <a:t> </a:t>
            </a:r>
            <a:r>
              <a:rPr lang="en" sz="2400">
                <a:solidFill>
                  <a:srgbClr val="B7B7B7"/>
                </a:solidFill>
                <a:latin typeface="Times New Roman"/>
                <a:ea typeface="Times New Roman"/>
                <a:cs typeface="Times New Roman"/>
                <a:sym typeface="Times New Roman"/>
              </a:rPr>
              <a:t>Panaro calls unidentified Male asking if he could get a package to the State</a:t>
            </a:r>
          </a:p>
          <a:p>
            <a:pPr marL="914400" lvl="1" indent="-381000" rtl="0">
              <a:lnSpc>
                <a:spcPct val="100000"/>
              </a:lnSpc>
              <a:spcBef>
                <a:spcPts val="0"/>
              </a:spcBef>
              <a:spcAft>
                <a:spcPts val="0"/>
              </a:spcAft>
              <a:buClr>
                <a:srgbClr val="B7B7B7"/>
              </a:buClr>
              <a:buSzPct val="100000"/>
              <a:buFont typeface="Times New Roman"/>
            </a:pPr>
            <a:r>
              <a:rPr lang="en" sz="2400">
                <a:solidFill>
                  <a:srgbClr val="B7B7B7"/>
                </a:solidFill>
                <a:latin typeface="Times New Roman"/>
                <a:ea typeface="Times New Roman"/>
                <a:cs typeface="Times New Roman"/>
                <a:sym typeface="Times New Roman"/>
              </a:rPr>
              <a:t>The package will not need any air. (this rules out human trafficking)</a:t>
            </a:r>
          </a:p>
          <a:p>
            <a:pPr marL="457200" marR="0" lvl="0" indent="-381000" algn="l" rtl="0">
              <a:lnSpc>
                <a:spcPct val="115000"/>
              </a:lnSpc>
              <a:spcBef>
                <a:spcPts val="0"/>
              </a:spcBef>
              <a:spcAft>
                <a:spcPts val="0"/>
              </a:spcAft>
              <a:buClr>
                <a:srgbClr val="B7B7B7"/>
              </a:buClr>
              <a:buSzPct val="100000"/>
              <a:buFont typeface="Times New Roman"/>
            </a:pPr>
            <a:r>
              <a:rPr lang="en" sz="2400">
                <a:solidFill>
                  <a:srgbClr val="B7B7B7"/>
                </a:solidFill>
                <a:latin typeface="Times New Roman"/>
                <a:ea typeface="Times New Roman"/>
                <a:cs typeface="Times New Roman"/>
                <a:sym typeface="Times New Roman"/>
              </a:rPr>
              <a:t>Men were able to skip Immigration and customs Formalities landing in Cuba from a private aircraft</a:t>
            </a:r>
          </a:p>
          <a:p>
            <a:pPr marL="914400" lvl="1" indent="-381000" rtl="0">
              <a:lnSpc>
                <a:spcPct val="100000"/>
              </a:lnSpc>
              <a:spcBef>
                <a:spcPts val="0"/>
              </a:spcBef>
              <a:spcAft>
                <a:spcPts val="0"/>
              </a:spcAft>
              <a:buClr>
                <a:srgbClr val="B7B7B7"/>
              </a:buClr>
              <a:buSzPct val="100000"/>
              <a:buFont typeface="Times New Roman"/>
            </a:pPr>
            <a:r>
              <a:rPr lang="en" sz="2400">
                <a:solidFill>
                  <a:srgbClr val="B7B7B7"/>
                </a:solidFill>
                <a:latin typeface="Times New Roman"/>
                <a:ea typeface="Times New Roman"/>
                <a:cs typeface="Times New Roman"/>
                <a:sym typeface="Times New Roman"/>
              </a:rPr>
              <a:t>Submersible vehicle found on the coast of Florida </a:t>
            </a:r>
          </a:p>
          <a:p>
            <a:pPr marL="457200" lvl="0" indent="-381000" rtl="0">
              <a:lnSpc>
                <a:spcPct val="100000"/>
              </a:lnSpc>
              <a:spcBef>
                <a:spcPts val="0"/>
              </a:spcBef>
              <a:spcAft>
                <a:spcPts val="0"/>
              </a:spcAft>
              <a:buClr>
                <a:srgbClr val="B7B7B7"/>
              </a:buClr>
              <a:buSzPct val="100000"/>
              <a:buFont typeface="Times New Roman"/>
            </a:pPr>
            <a:r>
              <a:rPr lang="en" sz="2400">
                <a:solidFill>
                  <a:srgbClr val="B7B7B7"/>
                </a:solidFill>
                <a:latin typeface="Times New Roman"/>
                <a:ea typeface="Times New Roman"/>
                <a:cs typeface="Times New Roman"/>
                <a:sym typeface="Times New Roman"/>
              </a:rPr>
              <a:t>Meeting between the multiple nodes of the plot </a:t>
            </a:r>
          </a:p>
          <a:p>
            <a:pPr marL="914400" lvl="1" indent="-381000" rtl="0">
              <a:lnSpc>
                <a:spcPct val="100000"/>
              </a:lnSpc>
              <a:spcBef>
                <a:spcPts val="0"/>
              </a:spcBef>
              <a:spcAft>
                <a:spcPts val="0"/>
              </a:spcAft>
              <a:buClr>
                <a:srgbClr val="B7B7B7"/>
              </a:buClr>
              <a:buSzPct val="100000"/>
              <a:buFont typeface="Times New Roman"/>
            </a:pPr>
            <a:r>
              <a:rPr lang="en" sz="2400">
                <a:solidFill>
                  <a:srgbClr val="B7B7B7"/>
                </a:solidFill>
                <a:latin typeface="Times New Roman"/>
                <a:ea typeface="Times New Roman"/>
                <a:cs typeface="Times New Roman"/>
                <a:sym typeface="Times New Roman"/>
              </a:rPr>
              <a:t>This meeting took place at “The school of the inventor of lights”</a:t>
            </a:r>
          </a:p>
          <a:p>
            <a:pPr marL="0" lvl="0" indent="0" rtl="0">
              <a:lnSpc>
                <a:spcPct val="100000"/>
              </a:lnSpc>
              <a:spcBef>
                <a:spcPts val="0"/>
              </a:spcBef>
              <a:spcAft>
                <a:spcPts val="0"/>
              </a:spcAft>
              <a:buNone/>
            </a:pPr>
            <a:endParaRPr sz="2400">
              <a:solidFill>
                <a:srgbClr val="B7B7B7"/>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11700" y="379775"/>
            <a:ext cx="8520600" cy="572700"/>
          </a:xfrm>
          <a:prstGeom prst="rect">
            <a:avLst/>
          </a:prstGeom>
        </p:spPr>
        <p:txBody>
          <a:bodyPr wrap="square" lIns="91425" tIns="91425" rIns="91425" bIns="91425" anchor="t" anchorCtr="0">
            <a:noAutofit/>
          </a:bodyPr>
          <a:lstStyle/>
          <a:p>
            <a:pPr lvl="0" algn="ctr">
              <a:spcBef>
                <a:spcPts val="0"/>
              </a:spcBef>
              <a:buNone/>
            </a:pPr>
            <a:r>
              <a:rPr lang="en"/>
              <a:t>Weapons</a:t>
            </a:r>
          </a:p>
        </p:txBody>
      </p:sp>
      <p:sp>
        <p:nvSpPr>
          <p:cNvPr id="167" name="Shape 167"/>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pic>
        <p:nvPicPr>
          <p:cNvPr id="168" name="Shape 168"/>
          <p:cNvPicPr preferRelativeResize="0"/>
          <p:nvPr/>
        </p:nvPicPr>
        <p:blipFill>
          <a:blip r:embed="rId3">
            <a:alphaModFix/>
          </a:blip>
          <a:stretch>
            <a:fillRect/>
          </a:stretch>
        </p:blipFill>
        <p:spPr>
          <a:xfrm>
            <a:off x="2341450" y="1559963"/>
            <a:ext cx="4461101" cy="26014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170775" y="292375"/>
            <a:ext cx="8520600" cy="572700"/>
          </a:xfrm>
          <a:prstGeom prst="rect">
            <a:avLst/>
          </a:prstGeom>
        </p:spPr>
        <p:txBody>
          <a:bodyPr wrap="square" lIns="91425" tIns="91425" rIns="91425" bIns="91425" anchor="t" anchorCtr="0">
            <a:noAutofit/>
          </a:bodyPr>
          <a:lstStyle/>
          <a:p>
            <a:pPr lvl="0" algn="ctr">
              <a:spcBef>
                <a:spcPts val="0"/>
              </a:spcBef>
              <a:buNone/>
            </a:pPr>
            <a:r>
              <a:rPr lang="en"/>
              <a:t>Radiological WMD</a:t>
            </a:r>
          </a:p>
        </p:txBody>
      </p:sp>
      <p:sp>
        <p:nvSpPr>
          <p:cNvPr id="174" name="Shape 174"/>
          <p:cNvSpPr txBox="1">
            <a:spLocks noGrp="1"/>
          </p:cNvSpPr>
          <p:nvPr>
            <p:ph type="body" idx="1"/>
          </p:nvPr>
        </p:nvSpPr>
        <p:spPr>
          <a:xfrm>
            <a:off x="311700" y="1152475"/>
            <a:ext cx="4455900" cy="3416400"/>
          </a:xfrm>
          <a:prstGeom prst="rect">
            <a:avLst/>
          </a:prstGeom>
        </p:spPr>
        <p:txBody>
          <a:bodyPr wrap="square" lIns="91425" tIns="91425" rIns="91425" bIns="91425" anchor="t" anchorCtr="0">
            <a:noAutofit/>
          </a:bodyPr>
          <a:lstStyle/>
          <a:p>
            <a:pPr lvl="0" rtl="0">
              <a:spcBef>
                <a:spcPts val="0"/>
              </a:spcBef>
              <a:buNone/>
            </a:pPr>
            <a:r>
              <a:rPr lang="en"/>
              <a:t>Made by Shamil Basayev, detonated outside the capitol building </a:t>
            </a:r>
          </a:p>
          <a:p>
            <a:pPr marL="0" lvl="0" indent="0" rtl="0">
              <a:spcBef>
                <a:spcPts val="0"/>
              </a:spcBef>
              <a:buNone/>
            </a:pPr>
            <a:r>
              <a:rPr lang="en"/>
              <a:t>Viktor Bout in charge of obtaining WMD </a:t>
            </a:r>
            <a:br>
              <a:rPr lang="en"/>
            </a:br>
            <a:r>
              <a:rPr lang="en"/>
              <a:t>	alias: “youngest son”</a:t>
            </a:r>
          </a:p>
          <a:p>
            <a:pPr lvl="0" rtl="0">
              <a:spcBef>
                <a:spcPts val="0"/>
              </a:spcBef>
              <a:buNone/>
            </a:pPr>
            <a:r>
              <a:rPr lang="en"/>
              <a:t>Transported using a van lined with lead paneling to avoid detection </a:t>
            </a:r>
          </a:p>
          <a:p>
            <a:pPr lvl="0" rtl="0">
              <a:spcBef>
                <a:spcPts val="0"/>
              </a:spcBef>
              <a:buNone/>
            </a:pPr>
            <a:r>
              <a:rPr lang="en"/>
              <a:t>Would contaminate for years, validating Zawahiri's call</a:t>
            </a:r>
          </a:p>
          <a:p>
            <a:pPr lvl="0">
              <a:spcBef>
                <a:spcPts val="0"/>
              </a:spcBef>
              <a:buNone/>
            </a:pPr>
            <a:endParaRPr/>
          </a:p>
        </p:txBody>
      </p:sp>
      <p:pic>
        <p:nvPicPr>
          <p:cNvPr id="175" name="Shape 175"/>
          <p:cNvPicPr preferRelativeResize="0"/>
          <p:nvPr/>
        </p:nvPicPr>
        <p:blipFill>
          <a:blip r:embed="rId3">
            <a:alphaModFix/>
          </a:blip>
          <a:stretch>
            <a:fillRect/>
          </a:stretch>
        </p:blipFill>
        <p:spPr>
          <a:xfrm>
            <a:off x="5366175" y="1925875"/>
            <a:ext cx="2761900" cy="16398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lgn="ctr">
              <a:spcBef>
                <a:spcPts val="0"/>
              </a:spcBef>
              <a:buNone/>
            </a:pPr>
            <a:r>
              <a:rPr lang="en"/>
              <a:t>Martyrs</a:t>
            </a:r>
          </a:p>
        </p:txBody>
      </p:sp>
      <p:sp>
        <p:nvSpPr>
          <p:cNvPr id="181" name="Shape 181"/>
          <p:cNvSpPr txBox="1">
            <a:spLocks noGrp="1"/>
          </p:cNvSpPr>
          <p:nvPr>
            <p:ph type="body" idx="1"/>
          </p:nvPr>
        </p:nvSpPr>
        <p:spPr>
          <a:xfrm>
            <a:off x="311700" y="1152475"/>
            <a:ext cx="4385700" cy="3416400"/>
          </a:xfrm>
          <a:prstGeom prst="rect">
            <a:avLst/>
          </a:prstGeom>
        </p:spPr>
        <p:txBody>
          <a:bodyPr wrap="square" lIns="91425" tIns="91425" rIns="91425" bIns="91425" anchor="t" anchorCtr="0">
            <a:noAutofit/>
          </a:bodyPr>
          <a:lstStyle/>
          <a:p>
            <a:pPr lvl="0" rtl="0">
              <a:spcBef>
                <a:spcPts val="0"/>
              </a:spcBef>
              <a:buNone/>
            </a:pPr>
            <a:r>
              <a:rPr lang="en"/>
              <a:t>Recruited by Sharif Mobley and Michael McKevitt</a:t>
            </a:r>
          </a:p>
          <a:p>
            <a:pPr lvl="0" rtl="0">
              <a:spcBef>
                <a:spcPts val="0"/>
              </a:spcBef>
              <a:buNone/>
            </a:pPr>
            <a:r>
              <a:rPr lang="en"/>
              <a:t>Armed with suicide vests, sawed off shotguns, and crowd control munitions </a:t>
            </a:r>
          </a:p>
          <a:p>
            <a:pPr lvl="0" rtl="0">
              <a:spcBef>
                <a:spcPts val="0"/>
              </a:spcBef>
              <a:buNone/>
            </a:pPr>
            <a:r>
              <a:rPr lang="en"/>
              <a:t>At least 8 Indonesian Men, transported through Cuba</a:t>
            </a:r>
          </a:p>
          <a:p>
            <a:pPr lvl="0" rtl="0">
              <a:spcBef>
                <a:spcPts val="0"/>
              </a:spcBef>
              <a:buNone/>
            </a:pPr>
            <a:r>
              <a:rPr lang="en"/>
              <a:t>Practiced in Huntley Meadows Park, Alexandria VA</a:t>
            </a:r>
          </a:p>
          <a:p>
            <a:pPr lvl="0">
              <a:spcBef>
                <a:spcPts val="0"/>
              </a:spcBef>
              <a:buNone/>
            </a:pPr>
            <a:endParaRPr/>
          </a:p>
        </p:txBody>
      </p:sp>
      <p:pic>
        <p:nvPicPr>
          <p:cNvPr id="182" name="Shape 182"/>
          <p:cNvPicPr preferRelativeResize="0"/>
          <p:nvPr/>
        </p:nvPicPr>
        <p:blipFill>
          <a:blip r:embed="rId3">
            <a:alphaModFix/>
          </a:blip>
          <a:stretch>
            <a:fillRect/>
          </a:stretch>
        </p:blipFill>
        <p:spPr>
          <a:xfrm>
            <a:off x="5213950" y="1561175"/>
            <a:ext cx="3208350" cy="2291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Plot Overview</a:t>
            </a:r>
          </a:p>
        </p:txBody>
      </p:sp>
      <p:sp>
        <p:nvSpPr>
          <p:cNvPr id="62" name="Shape 62"/>
          <p:cNvSpPr txBox="1">
            <a:spLocks noGrp="1"/>
          </p:cNvSpPr>
          <p:nvPr>
            <p:ph type="body" idx="1"/>
          </p:nvPr>
        </p:nvSpPr>
        <p:spPr>
          <a:xfrm>
            <a:off x="382150" y="1469525"/>
            <a:ext cx="8520600" cy="3416400"/>
          </a:xfrm>
          <a:prstGeom prst="rect">
            <a:avLst/>
          </a:prstGeom>
        </p:spPr>
        <p:txBody>
          <a:bodyPr wrap="square" lIns="91425" tIns="91425" rIns="91425" bIns="91425" anchor="t" anchorCtr="0">
            <a:noAutofit/>
          </a:bodyPr>
          <a:lstStyle/>
          <a:p>
            <a:pPr lvl="0" rtl="0">
              <a:spcBef>
                <a:spcPts val="0"/>
              </a:spcBef>
              <a:buNone/>
            </a:pPr>
            <a:r>
              <a:rPr lang="en" sz="2400"/>
              <a:t>Who: A Group of Worldwide Terrorists responding to Zawahiri's call. Leader of operation is “Morsheete”</a:t>
            </a:r>
          </a:p>
          <a:p>
            <a:pPr lvl="0" rtl="0">
              <a:spcBef>
                <a:spcPts val="0"/>
              </a:spcBef>
              <a:buNone/>
            </a:pPr>
            <a:r>
              <a:rPr lang="en" sz="2400"/>
              <a:t>What: A dirty bomb with crowd control munitions, shotguns, and suicide bombs</a:t>
            </a:r>
          </a:p>
          <a:p>
            <a:pPr lvl="0" rtl="0">
              <a:spcBef>
                <a:spcPts val="0"/>
              </a:spcBef>
              <a:buNone/>
            </a:pPr>
            <a:r>
              <a:rPr lang="en" sz="2400"/>
              <a:t>When: April 2nd, 2016</a:t>
            </a:r>
          </a:p>
          <a:p>
            <a:pPr lvl="0">
              <a:spcBef>
                <a:spcPts val="0"/>
              </a:spcBef>
              <a:buNone/>
            </a:pPr>
            <a:r>
              <a:rPr lang="en" sz="2400"/>
              <a:t>Where: Capitol Building, Washington D.C.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lgn="ctr">
              <a:spcBef>
                <a:spcPts val="0"/>
              </a:spcBef>
              <a:buNone/>
            </a:pPr>
            <a:r>
              <a:rPr lang="en"/>
              <a:t>Biological WMD</a:t>
            </a:r>
          </a:p>
        </p:txBody>
      </p:sp>
      <p:sp>
        <p:nvSpPr>
          <p:cNvPr id="188" name="Shape 188"/>
          <p:cNvSpPr txBox="1">
            <a:spLocks noGrp="1"/>
          </p:cNvSpPr>
          <p:nvPr>
            <p:ph type="body" idx="1"/>
          </p:nvPr>
        </p:nvSpPr>
        <p:spPr>
          <a:xfrm>
            <a:off x="311700" y="1152475"/>
            <a:ext cx="4033200" cy="3416400"/>
          </a:xfrm>
          <a:prstGeom prst="rect">
            <a:avLst/>
          </a:prstGeom>
        </p:spPr>
        <p:txBody>
          <a:bodyPr wrap="square" lIns="91425" tIns="91425" rIns="91425" bIns="91425" anchor="t" anchorCtr="0">
            <a:noAutofit/>
          </a:bodyPr>
          <a:lstStyle/>
          <a:p>
            <a:pPr lvl="0" rtl="0">
              <a:spcBef>
                <a:spcPts val="0"/>
              </a:spcBef>
              <a:buNone/>
            </a:pPr>
            <a:r>
              <a:rPr lang="en"/>
              <a:t>Plan two- aborted because of time constraints</a:t>
            </a:r>
          </a:p>
          <a:p>
            <a:pPr lvl="0" rtl="0">
              <a:spcBef>
                <a:spcPts val="0"/>
              </a:spcBef>
              <a:buNone/>
            </a:pPr>
            <a:r>
              <a:rPr lang="en"/>
              <a:t>Anthrax- stolen from Tokyo University of Science</a:t>
            </a:r>
          </a:p>
          <a:p>
            <a:pPr lvl="0" rtl="0">
              <a:spcBef>
                <a:spcPts val="0"/>
              </a:spcBef>
              <a:buNone/>
            </a:pPr>
            <a:r>
              <a:rPr lang="en"/>
              <a:t>Ishii Hisako initiated phase one of the WMD but Seiichi Endo assisted with phase two</a:t>
            </a:r>
          </a:p>
        </p:txBody>
      </p:sp>
      <p:pic>
        <p:nvPicPr>
          <p:cNvPr id="189" name="Shape 189"/>
          <p:cNvPicPr preferRelativeResize="0"/>
          <p:nvPr/>
        </p:nvPicPr>
        <p:blipFill>
          <a:blip r:embed="rId3">
            <a:alphaModFix/>
          </a:blip>
          <a:stretch>
            <a:fillRect/>
          </a:stretch>
        </p:blipFill>
        <p:spPr>
          <a:xfrm>
            <a:off x="5575850" y="1621525"/>
            <a:ext cx="2679575" cy="2007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168100" y="418925"/>
            <a:ext cx="8520600" cy="572700"/>
          </a:xfrm>
          <a:prstGeom prst="rect">
            <a:avLst/>
          </a:prstGeom>
        </p:spPr>
        <p:txBody>
          <a:bodyPr wrap="square" lIns="91425" tIns="91425" rIns="91425" bIns="91425" anchor="t" anchorCtr="0">
            <a:noAutofit/>
          </a:bodyPr>
          <a:lstStyle/>
          <a:p>
            <a:pPr lvl="0" algn="ctr">
              <a:spcBef>
                <a:spcPts val="0"/>
              </a:spcBef>
              <a:buNone/>
            </a:pPr>
            <a:r>
              <a:rPr lang="en"/>
              <a:t>Transportation</a:t>
            </a:r>
          </a:p>
        </p:txBody>
      </p:sp>
      <p:pic>
        <p:nvPicPr>
          <p:cNvPr id="195" name="Shape 195"/>
          <p:cNvPicPr preferRelativeResize="0"/>
          <p:nvPr/>
        </p:nvPicPr>
        <p:blipFill>
          <a:blip r:embed="rId3">
            <a:alphaModFix/>
          </a:blip>
          <a:stretch>
            <a:fillRect/>
          </a:stretch>
        </p:blipFill>
        <p:spPr>
          <a:xfrm>
            <a:off x="2628385" y="1567277"/>
            <a:ext cx="3887225" cy="2586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Transportation</a:t>
            </a:r>
          </a:p>
        </p:txBody>
      </p:sp>
      <p:sp>
        <p:nvSpPr>
          <p:cNvPr id="201" name="Shape 201"/>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spcBef>
                <a:spcPts val="0"/>
              </a:spcBef>
              <a:buNone/>
            </a:pPr>
            <a:r>
              <a:rPr lang="en"/>
              <a:t>October 10th</a:t>
            </a:r>
          </a:p>
          <a:p>
            <a:pPr lvl="0" rtl="0">
              <a:spcBef>
                <a:spcPts val="0"/>
              </a:spcBef>
              <a:buNone/>
            </a:pPr>
            <a:r>
              <a:rPr lang="en"/>
              <a:t>-Victor Bout communicates about acquiring a gift</a:t>
            </a:r>
          </a:p>
          <a:p>
            <a:pPr lvl="0" rtl="0">
              <a:spcBef>
                <a:spcPts val="0"/>
              </a:spcBef>
              <a:buNone/>
            </a:pPr>
            <a:r>
              <a:rPr lang="en"/>
              <a:t>October 30th</a:t>
            </a:r>
          </a:p>
          <a:p>
            <a:pPr lvl="0" rtl="0">
              <a:spcBef>
                <a:spcPts val="0"/>
              </a:spcBef>
              <a:buNone/>
            </a:pPr>
            <a:r>
              <a:rPr lang="en"/>
              <a:t>-Sharif Mobley is seen headed to the United States</a:t>
            </a:r>
          </a:p>
          <a:p>
            <a:pPr lvl="0" rtl="0">
              <a:spcBef>
                <a:spcPts val="0"/>
              </a:spcBef>
              <a:buNone/>
            </a:pPr>
            <a:r>
              <a:rPr lang="en"/>
              <a:t>December 13th</a:t>
            </a:r>
          </a:p>
          <a:p>
            <a:pPr lvl="0" rtl="0">
              <a:spcBef>
                <a:spcPts val="0"/>
              </a:spcBef>
              <a:buNone/>
            </a:pPr>
            <a:r>
              <a:rPr lang="en"/>
              <a:t>-Bout communicates more about the weapons transport</a:t>
            </a:r>
          </a:p>
          <a:p>
            <a:pPr lvl="0" rtl="0">
              <a:spcBef>
                <a:spcPts val="0"/>
              </a:spcBef>
              <a:buNone/>
            </a:pPr>
            <a:r>
              <a:rPr lang="en"/>
              <a:t>January 17th</a:t>
            </a:r>
          </a:p>
          <a:p>
            <a:pPr lvl="0">
              <a:spcBef>
                <a:spcPts val="0"/>
              </a:spcBef>
              <a:buNone/>
            </a:pPr>
            <a:r>
              <a:rPr lang="en"/>
              <a:t>-Victor Bout Travels with weapon to Lebanon to meet Daqduq, Venezuela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Transportation</a:t>
            </a:r>
          </a:p>
        </p:txBody>
      </p:sp>
      <p:sp>
        <p:nvSpPr>
          <p:cNvPr id="207" name="Shape 207"/>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spcBef>
                <a:spcPts val="0"/>
              </a:spcBef>
              <a:buNone/>
            </a:pPr>
            <a:r>
              <a:rPr lang="en"/>
              <a:t>February </a:t>
            </a:r>
          </a:p>
          <a:p>
            <a:pPr lvl="0" rtl="0">
              <a:spcBef>
                <a:spcPts val="0"/>
              </a:spcBef>
              <a:buNone/>
            </a:pPr>
            <a:r>
              <a:rPr lang="en"/>
              <a:t>-Transport Vans</a:t>
            </a:r>
          </a:p>
          <a:p>
            <a:pPr lvl="0" rtl="0">
              <a:spcBef>
                <a:spcPts val="0"/>
              </a:spcBef>
              <a:buNone/>
            </a:pPr>
            <a:r>
              <a:rPr lang="en"/>
              <a:t>-Unidentified plane lands along with Indonesians</a:t>
            </a:r>
          </a:p>
          <a:p>
            <a:pPr lvl="0" rtl="0">
              <a:spcBef>
                <a:spcPts val="0"/>
              </a:spcBef>
              <a:buNone/>
            </a:pPr>
            <a:r>
              <a:rPr lang="en"/>
              <a:t>-Submersible discovered</a:t>
            </a:r>
          </a:p>
          <a:p>
            <a:pPr lvl="0" rtl="0">
              <a:spcBef>
                <a:spcPts val="0"/>
              </a:spcBef>
              <a:buNone/>
            </a:pPr>
            <a:r>
              <a:rPr lang="en"/>
              <a:t>March 2nd</a:t>
            </a:r>
          </a:p>
          <a:p>
            <a:pPr lvl="0" rtl="0">
              <a:spcBef>
                <a:spcPts val="0"/>
              </a:spcBef>
              <a:buNone/>
            </a:pPr>
            <a:r>
              <a:rPr lang="en"/>
              <a:t>-Van Found in upstate NY registered stolen from Key Largo Florida</a:t>
            </a:r>
          </a:p>
          <a:p>
            <a:pPr lvl="0">
              <a:spcBef>
                <a:spcPts val="0"/>
              </a:spcBef>
              <a:buNone/>
            </a:pPr>
            <a:r>
              <a:rPr lang="en"/>
              <a:t>-Quite Possibly how the weapon arrived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lgn="ctr">
              <a:spcBef>
                <a:spcPts val="0"/>
              </a:spcBef>
              <a:buNone/>
            </a:pPr>
            <a:r>
              <a:rPr lang="en"/>
              <a:t>Funding </a:t>
            </a:r>
          </a:p>
        </p:txBody>
      </p:sp>
      <p:sp>
        <p:nvSpPr>
          <p:cNvPr id="213" name="Shape 213"/>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pic>
        <p:nvPicPr>
          <p:cNvPr id="214" name="Shape 214"/>
          <p:cNvPicPr preferRelativeResize="0"/>
          <p:nvPr/>
        </p:nvPicPr>
        <p:blipFill>
          <a:blip r:embed="rId3">
            <a:alphaModFix/>
          </a:blip>
          <a:stretch>
            <a:fillRect/>
          </a:stretch>
        </p:blipFill>
        <p:spPr>
          <a:xfrm>
            <a:off x="2596095" y="1330675"/>
            <a:ext cx="4498980" cy="3060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Funding</a:t>
            </a:r>
          </a:p>
        </p:txBody>
      </p:sp>
      <p:sp>
        <p:nvSpPr>
          <p:cNvPr id="220" name="Shape 22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spcBef>
                <a:spcPts val="0"/>
              </a:spcBef>
              <a:buNone/>
            </a:pPr>
            <a:r>
              <a:rPr lang="en"/>
              <a:t>Who is contributing?</a:t>
            </a:r>
          </a:p>
          <a:p>
            <a:pPr marL="457200" lvl="0" indent="-342900" rtl="0">
              <a:spcBef>
                <a:spcPts val="0"/>
              </a:spcBef>
              <a:spcAft>
                <a:spcPts val="0"/>
              </a:spcAft>
            </a:pPr>
            <a:r>
              <a:rPr lang="en"/>
              <a:t>Nicola Panaro - Contributed majority of contributions (contributed &gt; $1 Million)</a:t>
            </a:r>
          </a:p>
          <a:p>
            <a:pPr marL="914400" lvl="1" indent="-317500" rtl="0">
              <a:spcBef>
                <a:spcPts val="0"/>
              </a:spcBef>
              <a:spcAft>
                <a:spcPts val="0"/>
              </a:spcAft>
            </a:pPr>
            <a:r>
              <a:rPr lang="en"/>
              <a:t> “Italy made it much further in the Cup than anyone anticipated.” (Unknown Male)</a:t>
            </a:r>
          </a:p>
          <a:p>
            <a:pPr marL="457200" lvl="0" indent="-342900" rtl="0">
              <a:spcBef>
                <a:spcPts val="0"/>
              </a:spcBef>
              <a:spcAft>
                <a:spcPts val="0"/>
              </a:spcAft>
            </a:pPr>
            <a:r>
              <a:rPr lang="en"/>
              <a:t>France - French sympathizer who (Pledged Approx $600,000)</a:t>
            </a:r>
          </a:p>
          <a:p>
            <a:pPr marL="914400" lvl="1" indent="-317500" rtl="0">
              <a:spcBef>
                <a:spcPts val="0"/>
              </a:spcBef>
            </a:pPr>
            <a:r>
              <a:rPr lang="en"/>
              <a:t>$315,000 between international accounts #818849762632 to #182837207273</a:t>
            </a:r>
          </a:p>
          <a:p>
            <a:pPr lvl="0" rtl="0">
              <a:spcBef>
                <a:spcPts val="0"/>
              </a:spcBef>
              <a:buNone/>
            </a:pPr>
            <a:r>
              <a:rPr lang="en"/>
              <a:t>Where is the money going?</a:t>
            </a:r>
          </a:p>
          <a:p>
            <a:pPr marL="457200" lvl="0" indent="-342900" rtl="0">
              <a:spcBef>
                <a:spcPts val="0"/>
              </a:spcBef>
              <a:spcAft>
                <a:spcPts val="0"/>
              </a:spcAft>
            </a:pPr>
            <a:r>
              <a:rPr lang="en"/>
              <a:t>Global Relief Foundation</a:t>
            </a:r>
          </a:p>
          <a:p>
            <a:pPr marL="914400" lvl="1" indent="-317500" rtl="0">
              <a:spcBef>
                <a:spcPts val="0"/>
              </a:spcBef>
              <a:spcAft>
                <a:spcPts val="0"/>
              </a:spcAft>
            </a:pPr>
            <a:r>
              <a:rPr lang="en"/>
              <a:t>Closed money laundering organization</a:t>
            </a:r>
          </a:p>
          <a:p>
            <a:pPr marL="914400" lvl="1" indent="-317500" rtl="0">
              <a:spcBef>
                <a:spcPts val="0"/>
              </a:spcBef>
            </a:pPr>
            <a:r>
              <a:rPr lang="en"/>
              <a:t>Bank accounts still active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lgn="ctr" rtl="0">
              <a:spcBef>
                <a:spcPts val="0"/>
              </a:spcBef>
              <a:buNone/>
            </a:pPr>
            <a:r>
              <a:rPr lang="en"/>
              <a:t>False Leads</a:t>
            </a:r>
          </a:p>
          <a:p>
            <a:pPr lvl="0" algn="ctr">
              <a:spcBef>
                <a:spcPts val="0"/>
              </a:spcBef>
              <a:buNone/>
            </a:pPr>
            <a:endParaRPr/>
          </a:p>
        </p:txBody>
      </p:sp>
      <p:sp>
        <p:nvSpPr>
          <p:cNvPr id="226" name="Shape 22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pic>
        <p:nvPicPr>
          <p:cNvPr id="227" name="Shape 227"/>
          <p:cNvPicPr preferRelativeResize="0"/>
          <p:nvPr/>
        </p:nvPicPr>
        <p:blipFill>
          <a:blip r:embed="rId3">
            <a:alphaModFix/>
          </a:blip>
          <a:stretch>
            <a:fillRect/>
          </a:stretch>
        </p:blipFill>
        <p:spPr>
          <a:xfrm>
            <a:off x="2612312" y="1617600"/>
            <a:ext cx="3919375" cy="26081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False Leads</a:t>
            </a:r>
          </a:p>
        </p:txBody>
      </p:sp>
      <p:sp>
        <p:nvSpPr>
          <p:cNvPr id="233" name="Shape 233"/>
          <p:cNvSpPr txBox="1">
            <a:spLocks noGrp="1"/>
          </p:cNvSpPr>
          <p:nvPr>
            <p:ph type="body" idx="1"/>
          </p:nvPr>
        </p:nvSpPr>
        <p:spPr>
          <a:xfrm>
            <a:off x="311700" y="1152475"/>
            <a:ext cx="8520600" cy="3885300"/>
          </a:xfrm>
          <a:prstGeom prst="rect">
            <a:avLst/>
          </a:prstGeom>
        </p:spPr>
        <p:txBody>
          <a:bodyPr wrap="square" lIns="91425" tIns="91425" rIns="91425" bIns="91425" anchor="t" anchorCtr="0">
            <a:noAutofit/>
          </a:bodyPr>
          <a:lstStyle/>
          <a:p>
            <a:pPr lvl="0" rtl="0">
              <a:spcBef>
                <a:spcPts val="0"/>
              </a:spcBef>
              <a:buNone/>
            </a:pPr>
            <a:r>
              <a:rPr lang="en"/>
              <a:t>-A Japanese report dated 2/12/2012 where Hisako Ishii meets Seiichi Endo in Tokyo takes place well before anything related to “The Grand Festival” plot.</a:t>
            </a:r>
          </a:p>
          <a:p>
            <a:pPr lvl="0" rtl="0">
              <a:spcBef>
                <a:spcPts val="0"/>
              </a:spcBef>
              <a:buNone/>
            </a:pPr>
            <a:r>
              <a:rPr lang="en"/>
              <a:t>- Ishii was unable to obtain weaponized anthrax in time for the attacks, ultimately making her and her cell’s involvement in the plot insignificant.</a:t>
            </a:r>
          </a:p>
          <a:p>
            <a:pPr lvl="0" rtl="0">
              <a:spcBef>
                <a:spcPts val="0"/>
              </a:spcBef>
              <a:buNone/>
            </a:pPr>
            <a:r>
              <a:rPr lang="en"/>
              <a:t>- Internet search history from the computer seized by German Intelligence on October 25, 2015 showed searches for events in New York City (among relevant items). New York City (specifically the UN Building) was originally chosen as a secondary target and is not going to be attacked as a part of “The Grand Festival”. </a:t>
            </a:r>
          </a:p>
          <a:p>
            <a:pPr lvl="0">
              <a:spcBef>
                <a:spcPts val="0"/>
              </a:spcBef>
              <a:buNone/>
            </a:pPr>
            <a:r>
              <a:rPr lang="en"/>
              <a:t>- Early theory of a “Decapitating Strike” based on the 9/30/2015 September Canadian Report.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Questions?</a:t>
            </a:r>
          </a:p>
        </p:txBody>
      </p:sp>
      <p:sp>
        <p:nvSpPr>
          <p:cNvPr id="239" name="Shape 239"/>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pic>
        <p:nvPicPr>
          <p:cNvPr id="240" name="Shape 240"/>
          <p:cNvPicPr preferRelativeResize="0"/>
          <p:nvPr/>
        </p:nvPicPr>
        <p:blipFill>
          <a:blip r:embed="rId3">
            <a:alphaModFix/>
          </a:blip>
          <a:stretch>
            <a:fillRect/>
          </a:stretch>
        </p:blipFill>
        <p:spPr>
          <a:xfrm>
            <a:off x="2533650" y="1444863"/>
            <a:ext cx="4076700" cy="2676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lgn="ctr">
              <a:spcBef>
                <a:spcPts val="0"/>
              </a:spcBef>
              <a:buNone/>
            </a:pPr>
            <a:r>
              <a:rPr lang="en"/>
              <a:t>Social Network Analysis</a:t>
            </a:r>
          </a:p>
        </p:txBody>
      </p:sp>
      <p:sp>
        <p:nvSpPr>
          <p:cNvPr id="68" name="Shape 6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r>
              <a:rPr lang="en"/>
              <a:t> </a:t>
            </a:r>
          </a:p>
        </p:txBody>
      </p:sp>
      <p:pic>
        <p:nvPicPr>
          <p:cNvPr id="69" name="Shape 69" descr="download.png"/>
          <p:cNvPicPr preferRelativeResize="0"/>
          <p:nvPr/>
        </p:nvPicPr>
        <p:blipFill>
          <a:blip r:embed="rId3">
            <a:alphaModFix/>
          </a:blip>
          <a:stretch>
            <a:fillRect/>
          </a:stretch>
        </p:blipFill>
        <p:spPr>
          <a:xfrm>
            <a:off x="2565275" y="1444749"/>
            <a:ext cx="4163550" cy="2831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Shape 74"/>
          <p:cNvPicPr preferRelativeResize="0"/>
          <p:nvPr/>
        </p:nvPicPr>
        <p:blipFill>
          <a:blip r:embed="rId3">
            <a:alphaModFix/>
          </a:blip>
          <a:stretch>
            <a:fillRect/>
          </a:stretch>
        </p:blipFill>
        <p:spPr>
          <a:xfrm>
            <a:off x="869988" y="-27288"/>
            <a:ext cx="7404025" cy="5198075"/>
          </a:xfrm>
          <a:prstGeom prst="rect">
            <a:avLst/>
          </a:prstGeom>
          <a:noFill/>
          <a:ln>
            <a:noFill/>
          </a:ln>
        </p:spPr>
      </p:pic>
      <p:sp>
        <p:nvSpPr>
          <p:cNvPr id="75" name="Shape 75"/>
          <p:cNvSpPr txBox="1"/>
          <p:nvPr/>
        </p:nvSpPr>
        <p:spPr>
          <a:xfrm>
            <a:off x="3662700" y="2162225"/>
            <a:ext cx="982800" cy="681600"/>
          </a:xfrm>
          <a:prstGeom prst="rect">
            <a:avLst/>
          </a:prstGeom>
          <a:solidFill>
            <a:schemeClr val="dk1"/>
          </a:solidFill>
          <a:ln w="1905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a:spcBef>
                <a:spcPts val="0"/>
              </a:spcBef>
              <a:buNone/>
            </a:pPr>
            <a:r>
              <a:rPr lang="en">
                <a:solidFill>
                  <a:schemeClr val="lt1"/>
                </a:solidFill>
              </a:rPr>
              <a:t>Abdol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1390000"/>
            <a:ext cx="4626600" cy="572700"/>
          </a:xfrm>
          <a:prstGeom prst="rect">
            <a:avLst/>
          </a:prstGeom>
        </p:spPr>
        <p:txBody>
          <a:bodyPr wrap="square" lIns="91425" tIns="91425" rIns="91425" bIns="91425" anchor="t" anchorCtr="0">
            <a:noAutofit/>
          </a:bodyPr>
          <a:lstStyle/>
          <a:p>
            <a:pPr lvl="0">
              <a:spcBef>
                <a:spcPts val="0"/>
              </a:spcBef>
              <a:buNone/>
            </a:pPr>
            <a:r>
              <a:rPr lang="en"/>
              <a:t>Nicola Panaro</a:t>
            </a:r>
          </a:p>
        </p:txBody>
      </p:sp>
      <p:sp>
        <p:nvSpPr>
          <p:cNvPr id="81" name="Shape 81"/>
          <p:cNvSpPr txBox="1">
            <a:spLocks noGrp="1"/>
          </p:cNvSpPr>
          <p:nvPr>
            <p:ph type="body" idx="1"/>
          </p:nvPr>
        </p:nvSpPr>
        <p:spPr>
          <a:xfrm>
            <a:off x="311700" y="2146550"/>
            <a:ext cx="8520600" cy="2802600"/>
          </a:xfrm>
          <a:prstGeom prst="rect">
            <a:avLst/>
          </a:prstGeom>
        </p:spPr>
        <p:txBody>
          <a:bodyPr wrap="square" lIns="91425" tIns="91425" rIns="91425" bIns="91425" anchor="t" anchorCtr="0">
            <a:noAutofit/>
          </a:bodyPr>
          <a:lstStyle/>
          <a:p>
            <a:pPr lvl="0" rtl="0">
              <a:spcBef>
                <a:spcPts val="0"/>
              </a:spcBef>
              <a:buNone/>
            </a:pPr>
            <a:r>
              <a:rPr lang="en">
                <a:latin typeface="Times New Roman"/>
                <a:ea typeface="Times New Roman"/>
                <a:cs typeface="Times New Roman"/>
                <a:sym typeface="Times New Roman"/>
              </a:rPr>
              <a:t>Nicola Panaro was born on September 12, 1968 in Casal di Principe, Italy. </a:t>
            </a:r>
          </a:p>
          <a:p>
            <a:pPr lvl="0" rtl="0">
              <a:spcBef>
                <a:spcPts val="0"/>
              </a:spcBef>
              <a:buNone/>
            </a:pPr>
            <a:r>
              <a:rPr lang="en">
                <a:latin typeface="Times New Roman"/>
                <a:ea typeface="Times New Roman"/>
                <a:cs typeface="Times New Roman"/>
                <a:sym typeface="Times New Roman"/>
              </a:rPr>
              <a:t>Member of the Caselesi clan of the Camorra, an Italian organized crime group.</a:t>
            </a:r>
          </a:p>
          <a:p>
            <a:pPr lvl="0" rtl="0">
              <a:spcBef>
                <a:spcPts val="0"/>
              </a:spcBef>
              <a:buNone/>
            </a:pPr>
            <a:r>
              <a:rPr lang="en">
                <a:latin typeface="Times New Roman"/>
                <a:ea typeface="Times New Roman"/>
                <a:cs typeface="Times New Roman"/>
                <a:sym typeface="Times New Roman"/>
              </a:rPr>
              <a:t>Wanted for murder, racketeering, Mafia association, and drug trafficking.</a:t>
            </a:r>
          </a:p>
          <a:p>
            <a:pPr lvl="0">
              <a:spcBef>
                <a:spcPts val="0"/>
              </a:spcBef>
              <a:buNone/>
            </a:pPr>
            <a:r>
              <a:rPr lang="en">
                <a:latin typeface="Times New Roman"/>
                <a:ea typeface="Times New Roman"/>
                <a:cs typeface="Times New Roman"/>
                <a:sym typeface="Times New Roman"/>
              </a:rPr>
              <a:t>Leader of the finance cell of “The Festival.”</a:t>
            </a:r>
          </a:p>
        </p:txBody>
      </p:sp>
      <p:pic>
        <p:nvPicPr>
          <p:cNvPr id="82" name="Shape 82"/>
          <p:cNvPicPr preferRelativeResize="0"/>
          <p:nvPr/>
        </p:nvPicPr>
        <p:blipFill>
          <a:blip r:embed="rId3">
            <a:alphaModFix/>
          </a:blip>
          <a:stretch>
            <a:fillRect/>
          </a:stretch>
        </p:blipFill>
        <p:spPr>
          <a:xfrm>
            <a:off x="5635850" y="188650"/>
            <a:ext cx="3048000" cy="1866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1121500"/>
            <a:ext cx="6190800" cy="572700"/>
          </a:xfrm>
          <a:prstGeom prst="rect">
            <a:avLst/>
          </a:prstGeom>
        </p:spPr>
        <p:txBody>
          <a:bodyPr wrap="square" lIns="91425" tIns="91425" rIns="91425" bIns="91425" anchor="t" anchorCtr="0">
            <a:noAutofit/>
          </a:bodyPr>
          <a:lstStyle/>
          <a:p>
            <a:pPr lvl="0">
              <a:spcBef>
                <a:spcPts val="0"/>
              </a:spcBef>
              <a:buNone/>
            </a:pPr>
            <a:r>
              <a:rPr lang="en"/>
              <a:t>Viktor Bout</a:t>
            </a:r>
          </a:p>
        </p:txBody>
      </p:sp>
      <p:sp>
        <p:nvSpPr>
          <p:cNvPr id="88" name="Shape 88"/>
          <p:cNvSpPr txBox="1">
            <a:spLocks noGrp="1"/>
          </p:cNvSpPr>
          <p:nvPr>
            <p:ph type="body" idx="1"/>
          </p:nvPr>
        </p:nvSpPr>
        <p:spPr>
          <a:xfrm>
            <a:off x="311700" y="1856625"/>
            <a:ext cx="8520600" cy="2712300"/>
          </a:xfrm>
          <a:prstGeom prst="rect">
            <a:avLst/>
          </a:prstGeom>
        </p:spPr>
        <p:txBody>
          <a:bodyPr wrap="square" lIns="91425" tIns="91425" rIns="91425" bIns="91425" anchor="t" anchorCtr="0">
            <a:noAutofit/>
          </a:bodyPr>
          <a:lstStyle/>
          <a:p>
            <a:pPr lvl="0" rtl="0">
              <a:spcBef>
                <a:spcPts val="0"/>
              </a:spcBef>
              <a:buNone/>
            </a:pPr>
            <a:r>
              <a:rPr lang="en">
                <a:solidFill>
                  <a:srgbClr val="B7B7B7"/>
                </a:solidFill>
                <a:latin typeface="Times New Roman"/>
                <a:ea typeface="Times New Roman"/>
                <a:cs typeface="Times New Roman"/>
                <a:sym typeface="Times New Roman"/>
              </a:rPr>
              <a:t>Born in Dushanbe, Tajikistan on January 13, 1967.  </a:t>
            </a:r>
          </a:p>
          <a:p>
            <a:pPr lvl="0" rtl="0">
              <a:spcBef>
                <a:spcPts val="0"/>
              </a:spcBef>
              <a:buNone/>
            </a:pPr>
            <a:r>
              <a:rPr lang="en">
                <a:solidFill>
                  <a:srgbClr val="B7B7B7"/>
                </a:solidFill>
                <a:latin typeface="Times New Roman"/>
                <a:ea typeface="Times New Roman"/>
                <a:cs typeface="Times New Roman"/>
                <a:sym typeface="Times New Roman"/>
              </a:rPr>
              <a:t>Bout is a suspected arms dealer who owns a number of shipping companies.</a:t>
            </a:r>
          </a:p>
          <a:p>
            <a:pPr lvl="0" rtl="0">
              <a:spcBef>
                <a:spcPts val="0"/>
              </a:spcBef>
              <a:buNone/>
            </a:pPr>
            <a:r>
              <a:rPr lang="en">
                <a:solidFill>
                  <a:srgbClr val="B7B7B7"/>
                </a:solidFill>
                <a:latin typeface="Times New Roman"/>
                <a:ea typeface="Times New Roman"/>
                <a:cs typeface="Times New Roman"/>
                <a:sym typeface="Times New Roman"/>
              </a:rPr>
              <a:t>Leader of the weapons smuggling cell of “The Festival.”</a:t>
            </a:r>
          </a:p>
          <a:p>
            <a:pPr lvl="0" rtl="0">
              <a:spcBef>
                <a:spcPts val="0"/>
              </a:spcBef>
              <a:buNone/>
            </a:pPr>
            <a:r>
              <a:rPr lang="en">
                <a:solidFill>
                  <a:srgbClr val="B7B7B7"/>
                </a:solidFill>
                <a:latin typeface="Times New Roman"/>
                <a:ea typeface="Times New Roman"/>
                <a:cs typeface="Times New Roman"/>
                <a:sym typeface="Times New Roman"/>
              </a:rPr>
              <a:t>Suspected of helping in the transport of radioactive material into the United States.</a:t>
            </a:r>
          </a:p>
          <a:p>
            <a:pPr lvl="0" rtl="0">
              <a:spcBef>
                <a:spcPts val="0"/>
              </a:spcBef>
              <a:buNone/>
            </a:pPr>
            <a:r>
              <a:rPr lang="en">
                <a:solidFill>
                  <a:srgbClr val="B7B7B7"/>
                </a:solidFill>
                <a:latin typeface="Times New Roman"/>
                <a:ea typeface="Times New Roman"/>
                <a:cs typeface="Times New Roman"/>
                <a:sym typeface="Times New Roman"/>
              </a:rPr>
              <a:t>  </a:t>
            </a:r>
          </a:p>
          <a:p>
            <a:pPr lvl="0">
              <a:spcBef>
                <a:spcPts val="0"/>
              </a:spcBef>
              <a:buNone/>
            </a:pPr>
            <a:endParaRPr>
              <a:solidFill>
                <a:srgbClr val="B7B7B7"/>
              </a:solidFill>
              <a:latin typeface="Times New Roman"/>
              <a:ea typeface="Times New Roman"/>
              <a:cs typeface="Times New Roman"/>
              <a:sym typeface="Times New Roman"/>
            </a:endParaRPr>
          </a:p>
        </p:txBody>
      </p:sp>
      <p:pic>
        <p:nvPicPr>
          <p:cNvPr id="89" name="Shape 89"/>
          <p:cNvPicPr preferRelativeResize="0"/>
          <p:nvPr/>
        </p:nvPicPr>
        <p:blipFill>
          <a:blip r:embed="rId3">
            <a:alphaModFix/>
          </a:blip>
          <a:stretch>
            <a:fillRect/>
          </a:stretch>
        </p:blipFill>
        <p:spPr>
          <a:xfrm>
            <a:off x="6582013" y="145200"/>
            <a:ext cx="1095375" cy="1657350"/>
          </a:xfrm>
          <a:prstGeom prst="rect">
            <a:avLst/>
          </a:prstGeom>
          <a:noFill/>
          <a:ln>
            <a:noFill/>
          </a:ln>
        </p:spPr>
      </p:pic>
      <p:pic>
        <p:nvPicPr>
          <p:cNvPr id="90" name="Shape 90"/>
          <p:cNvPicPr preferRelativeResize="0"/>
          <p:nvPr/>
        </p:nvPicPr>
        <p:blipFill>
          <a:blip r:embed="rId4">
            <a:alphaModFix/>
          </a:blip>
          <a:stretch>
            <a:fillRect/>
          </a:stretch>
        </p:blipFill>
        <p:spPr>
          <a:xfrm>
            <a:off x="7756963" y="154725"/>
            <a:ext cx="1133475" cy="1638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692000"/>
            <a:ext cx="5024100" cy="572700"/>
          </a:xfrm>
          <a:prstGeom prst="rect">
            <a:avLst/>
          </a:prstGeom>
        </p:spPr>
        <p:txBody>
          <a:bodyPr wrap="square" lIns="91425" tIns="91425" rIns="91425" bIns="91425" anchor="t" anchorCtr="0">
            <a:noAutofit/>
          </a:bodyPr>
          <a:lstStyle/>
          <a:p>
            <a:pPr lvl="0">
              <a:spcBef>
                <a:spcPts val="0"/>
              </a:spcBef>
              <a:buNone/>
            </a:pPr>
            <a:r>
              <a:rPr lang="en"/>
              <a:t>Hisako Ishii</a:t>
            </a:r>
          </a:p>
        </p:txBody>
      </p:sp>
      <p:sp>
        <p:nvSpPr>
          <p:cNvPr id="96" name="Shape 96"/>
          <p:cNvSpPr txBox="1">
            <a:spLocks noGrp="1"/>
          </p:cNvSpPr>
          <p:nvPr>
            <p:ph type="body" idx="1"/>
          </p:nvPr>
        </p:nvSpPr>
        <p:spPr>
          <a:xfrm>
            <a:off x="311700" y="1435625"/>
            <a:ext cx="8520600" cy="3133200"/>
          </a:xfrm>
          <a:prstGeom prst="rect">
            <a:avLst/>
          </a:prstGeom>
        </p:spPr>
        <p:txBody>
          <a:bodyPr wrap="square" lIns="91425" tIns="91425" rIns="91425" bIns="91425" anchor="t" anchorCtr="0">
            <a:noAutofit/>
          </a:bodyPr>
          <a:lstStyle/>
          <a:p>
            <a:pPr lvl="0" rtl="0">
              <a:spcBef>
                <a:spcPts val="0"/>
              </a:spcBef>
              <a:buNone/>
            </a:pPr>
            <a:r>
              <a:rPr lang="en">
                <a:solidFill>
                  <a:srgbClr val="B7B7B7"/>
                </a:solidFill>
                <a:latin typeface="Times New Roman"/>
                <a:ea typeface="Times New Roman"/>
                <a:cs typeface="Times New Roman"/>
                <a:sym typeface="Times New Roman"/>
              </a:rPr>
              <a:t>Born in 1960.</a:t>
            </a:r>
          </a:p>
          <a:p>
            <a:pPr lvl="0" rtl="0">
              <a:spcBef>
                <a:spcPts val="0"/>
              </a:spcBef>
              <a:buNone/>
            </a:pPr>
            <a:r>
              <a:rPr lang="en">
                <a:solidFill>
                  <a:srgbClr val="B7B7B7"/>
                </a:solidFill>
                <a:latin typeface="Times New Roman"/>
                <a:ea typeface="Times New Roman"/>
                <a:cs typeface="Times New Roman"/>
                <a:sym typeface="Times New Roman"/>
              </a:rPr>
              <a:t>Has three children with the founder of Aum Shinrikyo (Shoko Asahara).</a:t>
            </a:r>
          </a:p>
          <a:p>
            <a:pPr lvl="0" rtl="0">
              <a:spcBef>
                <a:spcPts val="0"/>
              </a:spcBef>
              <a:buNone/>
            </a:pPr>
            <a:r>
              <a:rPr lang="en">
                <a:solidFill>
                  <a:srgbClr val="B7B7B7"/>
                </a:solidFill>
                <a:latin typeface="Times New Roman"/>
                <a:ea typeface="Times New Roman"/>
                <a:cs typeface="Times New Roman"/>
                <a:sym typeface="Times New Roman"/>
              </a:rPr>
              <a:t>Ishii served for a time as Aum Shinrikyo's "minister of finance."</a:t>
            </a:r>
          </a:p>
          <a:p>
            <a:pPr lvl="0">
              <a:spcBef>
                <a:spcPts val="0"/>
              </a:spcBef>
              <a:buNone/>
            </a:pPr>
            <a:r>
              <a:rPr lang="en">
                <a:solidFill>
                  <a:srgbClr val="B7B7B7"/>
                </a:solidFill>
                <a:latin typeface="Times New Roman"/>
                <a:ea typeface="Times New Roman"/>
                <a:cs typeface="Times New Roman"/>
                <a:sym typeface="Times New Roman"/>
              </a:rPr>
              <a:t>Leader of the weapons procurement cell of “The Festival.”</a:t>
            </a:r>
          </a:p>
        </p:txBody>
      </p:sp>
      <p:pic>
        <p:nvPicPr>
          <p:cNvPr id="97" name="Shape 97"/>
          <p:cNvPicPr preferRelativeResize="0"/>
          <p:nvPr/>
        </p:nvPicPr>
        <p:blipFill>
          <a:blip r:embed="rId3">
            <a:alphaModFix/>
          </a:blip>
          <a:stretch>
            <a:fillRect/>
          </a:stretch>
        </p:blipFill>
        <p:spPr>
          <a:xfrm>
            <a:off x="7222950" y="165925"/>
            <a:ext cx="1269700" cy="1269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1282600"/>
            <a:ext cx="5335500" cy="572700"/>
          </a:xfrm>
          <a:prstGeom prst="rect">
            <a:avLst/>
          </a:prstGeom>
        </p:spPr>
        <p:txBody>
          <a:bodyPr wrap="square" lIns="91425" tIns="91425" rIns="91425" bIns="91425" anchor="t" anchorCtr="0">
            <a:noAutofit/>
          </a:bodyPr>
          <a:lstStyle/>
          <a:p>
            <a:pPr lvl="0">
              <a:spcBef>
                <a:spcPts val="0"/>
              </a:spcBef>
              <a:buNone/>
            </a:pPr>
            <a:r>
              <a:rPr lang="en"/>
              <a:t>Sharif Mobley</a:t>
            </a:r>
          </a:p>
        </p:txBody>
      </p:sp>
      <p:sp>
        <p:nvSpPr>
          <p:cNvPr id="103" name="Shape 103"/>
          <p:cNvSpPr txBox="1">
            <a:spLocks noGrp="1"/>
          </p:cNvSpPr>
          <p:nvPr>
            <p:ph type="body" idx="1"/>
          </p:nvPr>
        </p:nvSpPr>
        <p:spPr>
          <a:xfrm>
            <a:off x="311700" y="2006650"/>
            <a:ext cx="8520600" cy="3006900"/>
          </a:xfrm>
          <a:prstGeom prst="rect">
            <a:avLst/>
          </a:prstGeom>
        </p:spPr>
        <p:txBody>
          <a:bodyPr wrap="square" lIns="91425" tIns="91425" rIns="91425" bIns="91425" anchor="t" anchorCtr="0">
            <a:noAutofit/>
          </a:bodyPr>
          <a:lstStyle/>
          <a:p>
            <a:pPr lvl="0" rtl="0">
              <a:spcBef>
                <a:spcPts val="0"/>
              </a:spcBef>
              <a:buNone/>
            </a:pPr>
            <a:r>
              <a:rPr lang="en">
                <a:solidFill>
                  <a:srgbClr val="B7B7B7"/>
                </a:solidFill>
                <a:latin typeface="Times New Roman"/>
                <a:ea typeface="Times New Roman"/>
                <a:cs typeface="Times New Roman"/>
                <a:sym typeface="Times New Roman"/>
              </a:rPr>
              <a:t>Born in Buena, New Jersey in 1984 and grew up in southern New Jersey. </a:t>
            </a:r>
          </a:p>
          <a:p>
            <a:pPr lvl="0" rtl="0">
              <a:spcBef>
                <a:spcPts val="0"/>
              </a:spcBef>
              <a:buNone/>
            </a:pPr>
            <a:r>
              <a:rPr lang="en">
                <a:solidFill>
                  <a:srgbClr val="B7B7B7"/>
                </a:solidFill>
                <a:latin typeface="Times New Roman"/>
                <a:ea typeface="Times New Roman"/>
                <a:cs typeface="Times New Roman"/>
                <a:sym typeface="Times New Roman"/>
              </a:rPr>
              <a:t>Only major player in “The Festival” who is American born. </a:t>
            </a:r>
          </a:p>
          <a:p>
            <a:pPr lvl="0" rtl="0">
              <a:spcBef>
                <a:spcPts val="0"/>
              </a:spcBef>
              <a:buNone/>
            </a:pPr>
            <a:r>
              <a:rPr lang="en">
                <a:solidFill>
                  <a:srgbClr val="B7B7B7"/>
                </a:solidFill>
                <a:latin typeface="Times New Roman"/>
                <a:ea typeface="Times New Roman"/>
                <a:cs typeface="Times New Roman"/>
                <a:sym typeface="Times New Roman"/>
              </a:rPr>
              <a:t>Likely leading some sort of domestic strike force.</a:t>
            </a:r>
          </a:p>
          <a:p>
            <a:pPr lvl="0" rtl="0">
              <a:spcBef>
                <a:spcPts val="0"/>
              </a:spcBef>
              <a:buNone/>
            </a:pPr>
            <a:r>
              <a:rPr lang="en">
                <a:solidFill>
                  <a:srgbClr val="B7B7B7"/>
                </a:solidFill>
                <a:latin typeface="Times New Roman"/>
                <a:ea typeface="Times New Roman"/>
                <a:cs typeface="Times New Roman"/>
                <a:sym typeface="Times New Roman"/>
              </a:rPr>
              <a:t>Mobley is believed to be a supporter of the radical islamist group, al-Shabab.</a:t>
            </a:r>
          </a:p>
          <a:p>
            <a:pPr lvl="0">
              <a:spcBef>
                <a:spcPts val="0"/>
              </a:spcBef>
              <a:buNone/>
            </a:pPr>
            <a:r>
              <a:rPr lang="en">
                <a:latin typeface="Times New Roman"/>
                <a:ea typeface="Times New Roman"/>
                <a:cs typeface="Times New Roman"/>
                <a:sym typeface="Times New Roman"/>
              </a:rPr>
              <a:t>Leader of the strike team cell and a member of the recruitment cell of “The Festival.”</a:t>
            </a:r>
          </a:p>
        </p:txBody>
      </p:sp>
      <p:pic>
        <p:nvPicPr>
          <p:cNvPr id="104" name="Shape 104"/>
          <p:cNvPicPr preferRelativeResize="0"/>
          <p:nvPr/>
        </p:nvPicPr>
        <p:blipFill>
          <a:blip r:embed="rId3">
            <a:alphaModFix/>
          </a:blip>
          <a:stretch>
            <a:fillRect/>
          </a:stretch>
        </p:blipFill>
        <p:spPr>
          <a:xfrm>
            <a:off x="6309350" y="130213"/>
            <a:ext cx="1314450" cy="1876425"/>
          </a:xfrm>
          <a:prstGeom prst="rect">
            <a:avLst/>
          </a:prstGeom>
          <a:noFill/>
          <a:ln>
            <a:noFill/>
          </a:ln>
        </p:spPr>
      </p:pic>
      <p:pic>
        <p:nvPicPr>
          <p:cNvPr id="105" name="Shape 105"/>
          <p:cNvPicPr preferRelativeResize="0"/>
          <p:nvPr/>
        </p:nvPicPr>
        <p:blipFill>
          <a:blip r:embed="rId4">
            <a:alphaModFix/>
          </a:blip>
          <a:stretch>
            <a:fillRect/>
          </a:stretch>
        </p:blipFill>
        <p:spPr>
          <a:xfrm>
            <a:off x="7707275" y="130225"/>
            <a:ext cx="1228725" cy="1876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445025"/>
            <a:ext cx="5711100" cy="572700"/>
          </a:xfrm>
          <a:prstGeom prst="rect">
            <a:avLst/>
          </a:prstGeom>
        </p:spPr>
        <p:txBody>
          <a:bodyPr wrap="square" lIns="91425" tIns="91425" rIns="91425" bIns="91425" anchor="t" anchorCtr="0">
            <a:noAutofit/>
          </a:bodyPr>
          <a:lstStyle/>
          <a:p>
            <a:pPr lvl="0">
              <a:spcBef>
                <a:spcPts val="0"/>
              </a:spcBef>
              <a:buNone/>
            </a:pPr>
            <a:r>
              <a:rPr lang="en"/>
              <a:t>The Gatekeeper</a:t>
            </a:r>
          </a:p>
        </p:txBody>
      </p:sp>
      <p:sp>
        <p:nvSpPr>
          <p:cNvPr id="111" name="Shape 111"/>
          <p:cNvSpPr txBox="1">
            <a:spLocks noGrp="1"/>
          </p:cNvSpPr>
          <p:nvPr>
            <p:ph type="body" idx="1"/>
          </p:nvPr>
        </p:nvSpPr>
        <p:spPr>
          <a:xfrm>
            <a:off x="311700" y="1435625"/>
            <a:ext cx="8520600" cy="3133200"/>
          </a:xfrm>
          <a:prstGeom prst="rect">
            <a:avLst/>
          </a:prstGeom>
        </p:spPr>
        <p:txBody>
          <a:bodyPr wrap="square" lIns="91425" tIns="91425" rIns="91425" bIns="91425" anchor="t" anchorCtr="0">
            <a:noAutofit/>
          </a:bodyPr>
          <a:lstStyle/>
          <a:p>
            <a:pPr lvl="0" rtl="0">
              <a:spcBef>
                <a:spcPts val="0"/>
              </a:spcBef>
              <a:buNone/>
            </a:pPr>
            <a:r>
              <a:rPr lang="en"/>
              <a:t>Alias: “Haseeb Abdol Sheik.”</a:t>
            </a:r>
          </a:p>
          <a:p>
            <a:pPr lvl="0" rtl="0">
              <a:spcBef>
                <a:spcPts val="0"/>
              </a:spcBef>
              <a:buNone/>
            </a:pPr>
            <a:r>
              <a:rPr lang="en"/>
              <a:t>Gatekeeper of “The Festival.”</a:t>
            </a:r>
          </a:p>
          <a:p>
            <a:pPr lvl="0" rtl="0">
              <a:spcBef>
                <a:spcPts val="0"/>
              </a:spcBef>
              <a:buNone/>
            </a:pPr>
            <a:r>
              <a:rPr lang="en"/>
              <a:t>Major coordinator of “The Festival’s” activities.</a:t>
            </a:r>
          </a:p>
          <a:p>
            <a:pPr lvl="0" rtl="0">
              <a:spcBef>
                <a:spcPts val="0"/>
              </a:spcBef>
              <a:buNone/>
            </a:pPr>
            <a:r>
              <a:rPr lang="en"/>
              <a:t>Direct connections with all aforementioned players.</a:t>
            </a:r>
          </a:p>
          <a:p>
            <a:pPr lvl="0" rtl="0">
              <a:spcBef>
                <a:spcPts val="0"/>
              </a:spcBef>
              <a:buNone/>
            </a:pPr>
            <a:r>
              <a:rPr lang="en"/>
              <a:t>Only operative in “The Festival” with direct ties to “Morsheete.”</a:t>
            </a:r>
          </a:p>
          <a:p>
            <a:pPr lvl="0">
              <a:spcBef>
                <a:spcPts val="0"/>
              </a:spcBef>
              <a:buNone/>
            </a:pPr>
            <a:endParaRPr/>
          </a:p>
        </p:txBody>
      </p:sp>
      <p:pic>
        <p:nvPicPr>
          <p:cNvPr id="112" name="Shape 112"/>
          <p:cNvPicPr preferRelativeResize="0"/>
          <p:nvPr/>
        </p:nvPicPr>
        <p:blipFill>
          <a:blip r:embed="rId3">
            <a:alphaModFix/>
          </a:blip>
          <a:stretch>
            <a:fillRect/>
          </a:stretch>
        </p:blipFill>
        <p:spPr>
          <a:xfrm>
            <a:off x="5809650" y="165925"/>
            <a:ext cx="2683000" cy="2683000"/>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1076</Words>
  <Application>Microsoft Office PowerPoint</Application>
  <PresentationFormat>On-screen Show (16:9)</PresentationFormat>
  <Paragraphs>128</Paragraphs>
  <Slides>28</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Times New Roman</vt:lpstr>
      <vt:lpstr>Simple Dark</vt:lpstr>
      <vt:lpstr>G-8 Summit  2016</vt:lpstr>
      <vt:lpstr>Plot Overview</vt:lpstr>
      <vt:lpstr>Social Network Analysis</vt:lpstr>
      <vt:lpstr>PowerPoint Presentation</vt:lpstr>
      <vt:lpstr>Nicola Panaro</vt:lpstr>
      <vt:lpstr>Viktor Bout</vt:lpstr>
      <vt:lpstr>Hisako Ishii</vt:lpstr>
      <vt:lpstr>Sharif Mobley</vt:lpstr>
      <vt:lpstr>The Gatekeeper</vt:lpstr>
      <vt:lpstr>When and Where</vt:lpstr>
      <vt:lpstr>The Target</vt:lpstr>
      <vt:lpstr>Evidence for this conclusion</vt:lpstr>
      <vt:lpstr>Timeline of Major Events </vt:lpstr>
      <vt:lpstr>Initial Developments</vt:lpstr>
      <vt:lpstr>Development with gathering of weapons</vt:lpstr>
      <vt:lpstr>Men and supplies making it to the U.S. </vt:lpstr>
      <vt:lpstr>Weapons</vt:lpstr>
      <vt:lpstr>Radiological WMD</vt:lpstr>
      <vt:lpstr>Martyrs</vt:lpstr>
      <vt:lpstr>Biological WMD</vt:lpstr>
      <vt:lpstr>Transportation</vt:lpstr>
      <vt:lpstr>Transportation</vt:lpstr>
      <vt:lpstr>Transportation</vt:lpstr>
      <vt:lpstr>Funding </vt:lpstr>
      <vt:lpstr>Funding</vt:lpstr>
      <vt:lpstr>False Leads </vt:lpstr>
      <vt:lpstr>False Leads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G-8 Summit  2016</dc:title>
  <dc:creator>Allen Fidler</dc:creator>
  <cp:lastModifiedBy>Allen Fidler</cp:lastModifiedBy>
  <cp:revision>2</cp:revision>
  <dcterms:modified xsi:type="dcterms:W3CDTF">2017-11-07T02:41:19Z</dcterms:modified>
</cp:coreProperties>
</file>